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42"/>
  </p:notesMasterIdLst>
  <p:sldIdLst>
    <p:sldId id="256" r:id="rId2"/>
    <p:sldId id="308" r:id="rId3"/>
    <p:sldId id="309" r:id="rId4"/>
    <p:sldId id="287" r:id="rId5"/>
    <p:sldId id="278" r:id="rId6"/>
    <p:sldId id="279" r:id="rId7"/>
    <p:sldId id="280" r:id="rId8"/>
    <p:sldId id="293" r:id="rId9"/>
    <p:sldId id="260" r:id="rId10"/>
    <p:sldId id="281" r:id="rId11"/>
    <p:sldId id="294" r:id="rId12"/>
    <p:sldId id="295" r:id="rId13"/>
    <p:sldId id="263" r:id="rId14"/>
    <p:sldId id="282" r:id="rId15"/>
    <p:sldId id="283" r:id="rId16"/>
    <p:sldId id="286" r:id="rId17"/>
    <p:sldId id="288" r:id="rId18"/>
    <p:sldId id="310" r:id="rId19"/>
    <p:sldId id="306" r:id="rId20"/>
    <p:sldId id="267" r:id="rId21"/>
    <p:sldId id="269" r:id="rId22"/>
    <p:sldId id="307" r:id="rId23"/>
    <p:sldId id="271" r:id="rId24"/>
    <p:sldId id="268" r:id="rId25"/>
    <p:sldId id="272" r:id="rId26"/>
    <p:sldId id="304" r:id="rId27"/>
    <p:sldId id="302" r:id="rId28"/>
    <p:sldId id="303" r:id="rId29"/>
    <p:sldId id="305" r:id="rId30"/>
    <p:sldId id="292" r:id="rId31"/>
    <p:sldId id="296" r:id="rId32"/>
    <p:sldId id="297" r:id="rId33"/>
    <p:sldId id="298" r:id="rId34"/>
    <p:sldId id="285" r:id="rId35"/>
    <p:sldId id="299" r:id="rId36"/>
    <p:sldId id="284" r:id="rId37"/>
    <p:sldId id="300" r:id="rId38"/>
    <p:sldId id="291" r:id="rId39"/>
    <p:sldId id="289" r:id="rId40"/>
    <p:sldId id="290" r:id="rId41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9"/>
  </p:normalViewPr>
  <p:slideViewPr>
    <p:cSldViewPr snapToGrid="0" snapToObjects="1"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B0794-089B-E24D-AFB8-B706DF0E1CF8}" type="datetimeFigureOut">
              <a:rPr lang="nb-NO" smtClean="0"/>
              <a:t>10.01.2018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5E226-26AD-844B-988E-2A05409906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815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5E226-26AD-844B-988E-2A054099066A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05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25951-FC29-4002-9F14-34D0D44ED24D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1701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Hvorfor:</a:t>
            </a:r>
          </a:p>
          <a:p>
            <a:r>
              <a:rPr lang="nb-NO" dirty="0" smtClean="0"/>
              <a:t>Gjenopprette</a:t>
            </a:r>
          </a:p>
          <a:p>
            <a:r>
              <a:rPr lang="nb-NO" dirty="0" smtClean="0"/>
              <a:t>Hindre</a:t>
            </a:r>
            <a:r>
              <a:rPr lang="nb-NO" baseline="0" dirty="0" smtClean="0"/>
              <a:t> nye tilfeller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25951-FC29-4002-9F14-34D0D44ED24D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3914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354F-E6A4-F54F-9A24-0A4E1AAEAD8F}" type="datetimeFigureOut">
              <a:rPr lang="nb-NO" smtClean="0"/>
              <a:t>10.01.2018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9A79-0157-A14D-A65F-08FC8142F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354F-E6A4-F54F-9A24-0A4E1AAEAD8F}" type="datetimeFigureOut">
              <a:rPr lang="nb-NO" smtClean="0"/>
              <a:t>10.01.2018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9A79-0157-A14D-A65F-08FC8142F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354F-E6A4-F54F-9A24-0A4E1AAEAD8F}" type="datetimeFigureOut">
              <a:rPr lang="nb-NO" smtClean="0"/>
              <a:t>10.01.2018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9A79-0157-A14D-A65F-08FC8142F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354F-E6A4-F54F-9A24-0A4E1AAEAD8F}" type="datetimeFigureOut">
              <a:rPr lang="nb-NO" smtClean="0"/>
              <a:t>10.01.2018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9A79-0157-A14D-A65F-08FC8142F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354F-E6A4-F54F-9A24-0A4E1AAEAD8F}" type="datetimeFigureOut">
              <a:rPr lang="nb-NO" smtClean="0"/>
              <a:t>10.01.2018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9A79-0157-A14D-A65F-08FC8142F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354F-E6A4-F54F-9A24-0A4E1AAEAD8F}" type="datetimeFigureOut">
              <a:rPr lang="nb-NO" smtClean="0"/>
              <a:t>10.01.2018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9A79-0157-A14D-A65F-08FC8142F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354F-E6A4-F54F-9A24-0A4E1AAEAD8F}" type="datetimeFigureOut">
              <a:rPr lang="nb-NO" smtClean="0"/>
              <a:t>10.01.2018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9A79-0157-A14D-A65F-08FC8142F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354F-E6A4-F54F-9A24-0A4E1AAEAD8F}" type="datetimeFigureOut">
              <a:rPr lang="nb-NO" smtClean="0"/>
              <a:t>10.01.2018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9A79-0157-A14D-A65F-08FC8142F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354F-E6A4-F54F-9A24-0A4E1AAEAD8F}" type="datetimeFigureOut">
              <a:rPr lang="nb-NO" smtClean="0"/>
              <a:t>10.01.2018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9A79-0157-A14D-A65F-08FC8142F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354F-E6A4-F54F-9A24-0A4E1AAEAD8F}" type="datetimeFigureOut">
              <a:rPr lang="nb-NO" smtClean="0"/>
              <a:t>10.01.2018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9A79-0157-A14D-A65F-08FC8142F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1354F-E6A4-F54F-9A24-0A4E1AAEAD8F}" type="datetimeFigureOut">
              <a:rPr lang="nb-NO" smtClean="0"/>
              <a:t>10.01.2018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A9A79-0157-A14D-A65F-08FC8142F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1354F-E6A4-F54F-9A24-0A4E1AAEAD8F}" type="datetimeFigureOut">
              <a:rPr lang="nb-NO" smtClean="0"/>
              <a:t>10.01.2018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A9A79-0157-A14D-A65F-08FC8142F4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#</a:t>
            </a:r>
            <a:r>
              <a:rPr lang="nb-NO" dirty="0" err="1" smtClean="0"/>
              <a:t>metoo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900" dirty="0" smtClean="0"/>
              <a:t>Advokatene Graasvold &amp; Stenvaag AS</a:t>
            </a:r>
          </a:p>
          <a:p>
            <a:r>
              <a:rPr lang="nb-NO" sz="900" dirty="0" smtClean="0"/>
              <a:t>Advokatfirmaet Hein Bæra AS</a:t>
            </a:r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153255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Seksuell trakassering 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”</a:t>
            </a:r>
            <a:r>
              <a:rPr lang="mr-IN" i="1" dirty="0" smtClean="0"/>
              <a:t>…</a:t>
            </a:r>
            <a:r>
              <a:rPr lang="nb-NO" i="1" dirty="0" smtClean="0"/>
              <a:t>enhver form for uønsket seksuell oppmerksomhet som har som formål eller virkning å være krenkende, skremmende, fiendtlig, nedverdigende, ydmykende eller plagsom.</a:t>
            </a:r>
            <a:r>
              <a:rPr lang="nb-NO" dirty="0" smtClean="0"/>
              <a:t>” (</a:t>
            </a:r>
            <a:r>
              <a:rPr lang="nb-NO" dirty="0" err="1" smtClean="0"/>
              <a:t>ldl</a:t>
            </a:r>
            <a:r>
              <a:rPr lang="nb-NO" dirty="0" smtClean="0"/>
              <a:t>. § 13 tredje ledd)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455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”Om seksuell oppmerksomhet er uønsket beror utelukkende på oppfatningen hos det enkelte individ som rammes.”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z="1200" i="1" dirty="0" err="1" smtClean="0"/>
              <a:t>Prop</a:t>
            </a:r>
            <a:r>
              <a:rPr lang="nb-NO" sz="1200" i="1" dirty="0"/>
              <a:t>. 81 L (</a:t>
            </a:r>
            <a:r>
              <a:rPr lang="nb-NO" sz="1200" i="1" dirty="0" smtClean="0"/>
              <a:t>2016-2017) </a:t>
            </a:r>
            <a:r>
              <a:rPr lang="nb-NO" sz="1200" i="1" dirty="0"/>
              <a:t>s. </a:t>
            </a:r>
            <a:r>
              <a:rPr lang="nb-NO" sz="1200" i="1" dirty="0" smtClean="0"/>
              <a:t>320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37825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Om handlingen er ”plagsom” beror på en konkret vurdering av bl. a.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”</a:t>
            </a:r>
            <a:r>
              <a:rPr lang="mr-IN" dirty="0" smtClean="0"/>
              <a:t>…</a:t>
            </a:r>
            <a:r>
              <a:rPr lang="nb-NO" dirty="0" smtClean="0"/>
              <a:t>om den som oppmerksomheten retter seg mot selv opplever adferden som plagsom, handlingens karakter, tid og sted for handlingen og relasjonen mellom handlingspersonen og den som [</a:t>
            </a:r>
            <a:r>
              <a:rPr lang="mr-IN" dirty="0" smtClean="0"/>
              <a:t>…</a:t>
            </a:r>
            <a:r>
              <a:rPr lang="nb-NO" dirty="0" smtClean="0"/>
              <a:t>] handlingen retter seg mot.”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z="1200" i="1" dirty="0" err="1" smtClean="0"/>
              <a:t>Prop</a:t>
            </a:r>
            <a:r>
              <a:rPr lang="nb-NO" sz="1200" i="1" dirty="0"/>
              <a:t>. 81 L (</a:t>
            </a:r>
            <a:r>
              <a:rPr lang="nb-NO" sz="1200" i="1" dirty="0" smtClean="0"/>
              <a:t>2016-2017) s</a:t>
            </a:r>
            <a:r>
              <a:rPr lang="nb-NO" sz="1200" i="1" dirty="0"/>
              <a:t>. </a:t>
            </a:r>
            <a:r>
              <a:rPr lang="nb-NO" sz="1200" i="1" dirty="0" smtClean="0"/>
              <a:t>320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250429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dirty="0" smtClean="0"/>
              <a:t>LDO: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Uønsket seksuell oppmerksomhet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Plagsom for den oppmerksomheten rammer. 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Seksuelle kommentarer om kropp og utsende, til klåing, tafsing, berøring, til overgrep. 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Visning av bilder og film med pornografisk eller seksualisert innhold og seksuelle bevegelser vil også omfattes. 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Et enkeltstående tilfelle av uønsket atferd kan også være seksuell trakassering. I slike tilfeller kreves det mer av handlingen og situasjonen.  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Der det er en ubalanse i styrkeforholdet eller maktforholdet, er dette skjerpende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0170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Den som rammes bestemmer hva som er seksuell trakassering!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292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Straffbare forhold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Voldtekt (§§ 291-294)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Skaffe seg seksuell omgang ved misbruk av stilling, avhengighetsforhold eller tillitsforhold (§295a)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Seksuelt krenkende eller uanstendig adferd overfor noen som ikke har samtykket (§ 298)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855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Bevisbyrde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Trakassering skal anses å ha skjedd 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”</a:t>
            </a:r>
            <a:r>
              <a:rPr lang="nb-NO" i="1" dirty="0" smtClean="0"/>
              <a:t>hvis det foreligger omstendigheter som gir grunn til å tro at [trakassering] har skjedd, og den ansvarlige ikke sannsynliggjør at [</a:t>
            </a:r>
            <a:r>
              <a:rPr lang="nb-NO" i="1" dirty="0" smtClean="0"/>
              <a:t>trakassering] </a:t>
            </a:r>
            <a:r>
              <a:rPr lang="nb-NO" i="1" dirty="0" smtClean="0"/>
              <a:t>likevel ikke har skjedd.</a:t>
            </a:r>
            <a:r>
              <a:rPr lang="nb-NO" dirty="0" smtClean="0"/>
              <a:t>” (</a:t>
            </a:r>
            <a:r>
              <a:rPr lang="nb-NO" dirty="0" err="1" smtClean="0"/>
              <a:t>ldl</a:t>
            </a:r>
            <a:r>
              <a:rPr lang="nb-NO" dirty="0" smtClean="0"/>
              <a:t>. § 37)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49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Hvordan </a:t>
            </a:r>
            <a:r>
              <a:rPr lang="nb-NO" dirty="0" smtClean="0"/>
              <a:t>håndterer vi det?		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6484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Før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	Forebygging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Etter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	Varsling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/>
              <a:t>	</a:t>
            </a:r>
            <a:r>
              <a:rPr lang="nb-NO" dirty="0" smtClean="0"/>
              <a:t>Straffbare handlinger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471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Før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7131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Hva har skjedd?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8000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Ansvar for å forebygge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b="0" dirty="0" smtClean="0">
              <a:latin typeface="+mn-lt"/>
            </a:endParaRPr>
          </a:p>
          <a:p>
            <a:pPr marL="0" indent="0">
              <a:buNone/>
            </a:pPr>
            <a:r>
              <a:rPr lang="nb-NO" dirty="0" smtClean="0"/>
              <a:t>”</a:t>
            </a:r>
            <a:r>
              <a:rPr lang="nb-NO" b="0" i="1" dirty="0" smtClean="0">
                <a:latin typeface="+mn-lt"/>
              </a:rPr>
              <a:t>Arbeidsgivere og ledelsen i organisasjoner og utdanningsinstitusjoner skal innenfor sitt ansvarsområde forebygge og forhindre trakassering og seksuell trakassering.</a:t>
            </a:r>
            <a:r>
              <a:rPr lang="nb-NO" b="0" dirty="0" smtClean="0">
                <a:latin typeface="+mn-lt"/>
              </a:rPr>
              <a:t>” (</a:t>
            </a:r>
            <a:r>
              <a:rPr lang="nb-NO" b="0" dirty="0" err="1" smtClean="0">
                <a:latin typeface="+mn-lt"/>
              </a:rPr>
              <a:t>ldl</a:t>
            </a:r>
            <a:r>
              <a:rPr lang="nb-NO" b="0" dirty="0" smtClean="0">
                <a:latin typeface="+mn-lt"/>
              </a:rPr>
              <a:t>. § 13 sjette ledd)</a:t>
            </a:r>
            <a:endParaRPr lang="nb-NO" dirty="0" smtClean="0">
              <a:latin typeface="+mn-lt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5286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chemeClr val="tx1"/>
                </a:solidFill>
              </a:rPr>
              <a:t>Arbeidsgivers plikt til å forebygge og hindre trakassering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47057" y="2492895"/>
            <a:ext cx="4038600" cy="3661868"/>
          </a:xfrm>
        </p:spPr>
        <p:txBody>
          <a:bodyPr>
            <a:normAutofit fontScale="85000" lnSpcReduction="20000"/>
          </a:bodyPr>
          <a:lstStyle/>
          <a:p>
            <a:r>
              <a:rPr lang="nb-NO" u="sng" dirty="0" smtClean="0"/>
              <a:t>Forebygge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Hva slags rutiner har 	arbeidsgiver?</a:t>
            </a:r>
          </a:p>
          <a:p>
            <a:pPr lvl="1"/>
            <a:r>
              <a:rPr lang="nb-NO" dirty="0" smtClean="0"/>
              <a:t>Uttalt holdning mot trakassering</a:t>
            </a:r>
          </a:p>
          <a:p>
            <a:pPr lvl="1"/>
            <a:r>
              <a:rPr lang="nb-NO" dirty="0" smtClean="0"/>
              <a:t>Fremgangsmåte for varsling av saker</a:t>
            </a:r>
          </a:p>
          <a:p>
            <a:pPr lvl="1"/>
            <a:r>
              <a:rPr lang="nb-NO" dirty="0" smtClean="0"/>
              <a:t>Fremgangsmåte for håndtering av saker</a:t>
            </a:r>
          </a:p>
          <a:p>
            <a:pPr lvl="1"/>
            <a:r>
              <a:rPr lang="nb-NO" dirty="0" smtClean="0"/>
              <a:t>Må være tilgjengelige for ansatte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09998" y="2492894"/>
            <a:ext cx="4038600" cy="3661869"/>
          </a:xfrm>
        </p:spPr>
        <p:txBody>
          <a:bodyPr>
            <a:normAutofit fontScale="85000" lnSpcReduction="20000"/>
          </a:bodyPr>
          <a:lstStyle/>
          <a:p>
            <a:r>
              <a:rPr lang="nb-NO" u="sng" dirty="0" smtClean="0"/>
              <a:t>Hindre</a:t>
            </a:r>
          </a:p>
          <a:p>
            <a:pPr marL="0" indent="0">
              <a:buNone/>
            </a:pPr>
            <a:r>
              <a:rPr lang="nb-NO" dirty="0" smtClean="0"/>
              <a:t>	Hvordan har </a:t>
            </a:r>
            <a:r>
              <a:rPr lang="nb-NO" dirty="0" smtClean="0"/>
              <a:t>	arbeidsgiver tatt </a:t>
            </a:r>
            <a:r>
              <a:rPr lang="nb-NO" dirty="0" smtClean="0"/>
              <a:t>tak i </a:t>
            </a:r>
            <a:r>
              <a:rPr lang="nb-NO" dirty="0" smtClean="0"/>
              <a:t>	saken </a:t>
            </a:r>
            <a:r>
              <a:rPr lang="nb-NO" dirty="0" smtClean="0"/>
              <a:t>ved </a:t>
            </a:r>
            <a:r>
              <a:rPr lang="nb-NO" dirty="0" smtClean="0"/>
              <a:t>varsling</a:t>
            </a:r>
            <a:r>
              <a:rPr lang="nb-NO" dirty="0" smtClean="0"/>
              <a:t>?</a:t>
            </a:r>
          </a:p>
          <a:p>
            <a:pPr lvl="1"/>
            <a:r>
              <a:rPr lang="nb-NO" dirty="0" smtClean="0"/>
              <a:t>Tatt det på alvor</a:t>
            </a:r>
          </a:p>
          <a:p>
            <a:pPr lvl="1"/>
            <a:r>
              <a:rPr lang="nb-NO" dirty="0" smtClean="0"/>
              <a:t>Utredning av saken</a:t>
            </a:r>
          </a:p>
          <a:p>
            <a:pPr lvl="1"/>
            <a:r>
              <a:rPr lang="nb-NO" dirty="0" smtClean="0"/>
              <a:t>Kontradiksjonsprinsippet</a:t>
            </a:r>
          </a:p>
          <a:p>
            <a:pPr lvl="1"/>
            <a:r>
              <a:rPr lang="nb-NO" dirty="0" smtClean="0"/>
              <a:t>Tidsperspektiv</a:t>
            </a:r>
          </a:p>
          <a:p>
            <a:pPr lvl="1"/>
            <a:r>
              <a:rPr lang="nb-NO" dirty="0" smtClean="0"/>
              <a:t>Kommet til en forholdsmessig reaksjon</a:t>
            </a:r>
          </a:p>
          <a:p>
            <a:pPr lvl="1"/>
            <a:r>
              <a:rPr lang="nb-NO" dirty="0" smtClean="0"/>
              <a:t>Dialog med partene</a:t>
            </a:r>
            <a:endParaRPr lang="nb-NO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/>
          </p:nvPr>
        </p:nvGraphicFramePr>
        <p:xfrm>
          <a:off x="1437657" y="1906867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Likestillings- og diskrimineringsloven § 13 sjette</a:t>
                      </a:r>
                      <a:r>
                        <a:rPr lang="nb-NO" baseline="0" dirty="0" smtClean="0"/>
                        <a:t> ledd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54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Etter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450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>
                <a:solidFill>
                  <a:schemeClr val="tx1"/>
                </a:solidFill>
              </a:rPr>
              <a:t> </a:t>
            </a:r>
            <a:r>
              <a:rPr lang="nb-NO" dirty="0" smtClean="0">
                <a:solidFill>
                  <a:schemeClr val="tx1"/>
                </a:solidFill>
              </a:rPr>
              <a:t/>
            </a:r>
            <a:br>
              <a:rPr lang="nb-NO" dirty="0" smtClean="0">
                <a:solidFill>
                  <a:schemeClr val="tx1"/>
                </a:solidFill>
              </a:rPr>
            </a:br>
            <a:r>
              <a:rPr lang="nb-NO" dirty="0" smtClean="0">
                <a:solidFill>
                  <a:schemeClr val="tx1"/>
                </a:solidFill>
              </a:rPr>
              <a:t>Hva gjør du hvis du ser eller opplever trakassering?</a:t>
            </a:r>
            <a:br>
              <a:rPr lang="nb-NO" dirty="0" smtClean="0">
                <a:solidFill>
                  <a:schemeClr val="tx1"/>
                </a:solidFill>
              </a:rPr>
            </a:b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Du skal </a:t>
            </a:r>
            <a:r>
              <a:rPr lang="nb-NO" dirty="0"/>
              <a:t>alltid si </a:t>
            </a:r>
            <a:r>
              <a:rPr lang="nb-NO" dirty="0" smtClean="0"/>
              <a:t>ifra (?)</a:t>
            </a:r>
            <a:endParaRPr lang="nb-NO" dirty="0" smtClean="0"/>
          </a:p>
          <a:p>
            <a:r>
              <a:rPr lang="nb-NO" dirty="0" smtClean="0"/>
              <a:t>Hvis </a:t>
            </a:r>
            <a:r>
              <a:rPr lang="nb-NO" dirty="0"/>
              <a:t>du ikke ønsker å si </a:t>
            </a:r>
            <a:r>
              <a:rPr lang="nb-NO" dirty="0" smtClean="0"/>
              <a:t>ifra </a:t>
            </a:r>
            <a:r>
              <a:rPr lang="nb-NO" dirty="0"/>
              <a:t>direkte, skal du varsle leder, tillitsvalgt eller </a:t>
            </a:r>
            <a:r>
              <a:rPr lang="nb-NO" dirty="0" smtClean="0"/>
              <a:t>verneombud</a:t>
            </a:r>
          </a:p>
          <a:p>
            <a:r>
              <a:rPr lang="nb-NO" dirty="0" smtClean="0"/>
              <a:t>Hvis leder </a:t>
            </a:r>
            <a:r>
              <a:rPr lang="nb-NO" dirty="0"/>
              <a:t>er problemet, skal overordnet leder </a:t>
            </a:r>
            <a:r>
              <a:rPr lang="nb-NO" dirty="0" smtClean="0"/>
              <a:t>varsles </a:t>
            </a:r>
          </a:p>
          <a:p>
            <a:r>
              <a:rPr lang="nb-NO" dirty="0" smtClean="0"/>
              <a:t>Du </a:t>
            </a:r>
            <a:r>
              <a:rPr lang="nb-NO" dirty="0"/>
              <a:t>kan også kontakte bedriftshelsetjenesten, arbeidstilsynet eller </a:t>
            </a:r>
            <a:r>
              <a:rPr lang="nb-NO" dirty="0" smtClean="0"/>
              <a:t>LDO</a:t>
            </a:r>
          </a:p>
          <a:p>
            <a:r>
              <a:rPr lang="nb-NO" dirty="0" smtClean="0">
                <a:solidFill>
                  <a:srgbClr val="C00000"/>
                </a:solidFill>
              </a:rPr>
              <a:t>Hvem skal freelancere og studenter varsle?</a:t>
            </a:r>
            <a:endParaRPr lang="nb-NO" dirty="0">
              <a:solidFill>
                <a:srgbClr val="C00000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1410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tx1"/>
                </a:solidFill>
              </a:rPr>
              <a:t>Arbeidstakers medvirkningsplikt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Arbeidstaker skal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”</a:t>
            </a:r>
            <a:r>
              <a:rPr lang="mr-IN" i="1" dirty="0" smtClean="0"/>
              <a:t>…</a:t>
            </a:r>
            <a:r>
              <a:rPr lang="nb-NO" i="1" dirty="0" smtClean="0"/>
              <a:t>sørge for at arbeidsgiver eller verneombudet blir underrettet så snart arbeidstaker blir kjent med at det forekommer trakassering eller diskriminering på arbeidsplassen</a:t>
            </a:r>
            <a:r>
              <a:rPr lang="nb-NO" dirty="0" smtClean="0"/>
              <a:t>” (</a:t>
            </a:r>
            <a:r>
              <a:rPr lang="nb-NO" dirty="0" err="1" smtClean="0"/>
              <a:t>aml</a:t>
            </a:r>
            <a:r>
              <a:rPr lang="nb-NO" dirty="0" smtClean="0"/>
              <a:t>. § 2-3 (2) bokstav d)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4205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>
                <a:solidFill>
                  <a:schemeClr val="tx1"/>
                </a:solidFill>
              </a:rPr>
              <a:t>Hva gjør ledere som mottar rapport om </a:t>
            </a:r>
            <a:r>
              <a:rPr lang="nb-NO" dirty="0" smtClean="0">
                <a:solidFill>
                  <a:schemeClr val="tx1"/>
                </a:solidFill>
              </a:rPr>
              <a:t>trakassering?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F</a:t>
            </a:r>
            <a:r>
              <a:rPr lang="nb-NO" dirty="0" smtClean="0"/>
              <a:t>orpliktet til </a:t>
            </a:r>
            <a:r>
              <a:rPr lang="nb-NO" dirty="0"/>
              <a:t>å </a:t>
            </a:r>
            <a:r>
              <a:rPr lang="nb-NO" dirty="0" smtClean="0"/>
              <a:t>ta </a:t>
            </a:r>
            <a:r>
              <a:rPr lang="nb-NO" dirty="0"/>
              <a:t>tak i trakassering på </a:t>
            </a:r>
            <a:r>
              <a:rPr lang="nb-NO" dirty="0" smtClean="0"/>
              <a:t>arbeidsplassen </a:t>
            </a:r>
          </a:p>
          <a:p>
            <a:r>
              <a:rPr lang="nb-NO" dirty="0"/>
              <a:t>S</a:t>
            </a:r>
            <a:r>
              <a:rPr lang="nb-NO" dirty="0" smtClean="0"/>
              <a:t>kal </a:t>
            </a:r>
            <a:r>
              <a:rPr lang="nb-NO" dirty="0"/>
              <a:t>reagere raskt og gjennomføre møte </a:t>
            </a:r>
            <a:r>
              <a:rPr lang="nb-NO" dirty="0" smtClean="0"/>
              <a:t>med partene for å få fram fakta og opplevelse</a:t>
            </a:r>
          </a:p>
          <a:p>
            <a:r>
              <a:rPr lang="nb-NO" dirty="0" smtClean="0"/>
              <a:t>Begge </a:t>
            </a:r>
            <a:r>
              <a:rPr lang="nb-NO" dirty="0"/>
              <a:t>kan ta med seg en tillitsperson i </a:t>
            </a:r>
            <a:r>
              <a:rPr lang="nb-NO" dirty="0" smtClean="0"/>
              <a:t>møtet</a:t>
            </a:r>
            <a:endParaRPr lang="nb-NO" dirty="0"/>
          </a:p>
          <a:p>
            <a:r>
              <a:rPr lang="nb-NO" dirty="0" smtClean="0"/>
              <a:t>Referat skal skrives og signeres</a:t>
            </a:r>
          </a:p>
          <a:p>
            <a:r>
              <a:rPr lang="nb-NO" dirty="0" smtClean="0"/>
              <a:t>Det </a:t>
            </a:r>
            <a:r>
              <a:rPr lang="nb-NO" dirty="0"/>
              <a:t>skal ikke </a:t>
            </a:r>
            <a:r>
              <a:rPr lang="nb-NO" dirty="0" smtClean="0"/>
              <a:t>konkluderes før </a:t>
            </a:r>
            <a:r>
              <a:rPr lang="nb-NO" dirty="0"/>
              <a:t>begge partene </a:t>
            </a:r>
            <a:r>
              <a:rPr lang="nb-NO" dirty="0" smtClean="0"/>
              <a:t>og eventuelle vitner har </a:t>
            </a:r>
            <a:r>
              <a:rPr lang="nb-NO" dirty="0"/>
              <a:t>forklart </a:t>
            </a:r>
            <a:r>
              <a:rPr lang="nb-NO" dirty="0" smtClean="0"/>
              <a:t>seg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5141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Begrepet varsling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Må forstås i vid betydning. Tilstrekkelig at det er sagt i fra. </a:t>
            </a:r>
          </a:p>
          <a:p>
            <a:r>
              <a:rPr lang="nb-NO" dirty="0" smtClean="0"/>
              <a:t>Formen, skriftlig</a:t>
            </a:r>
            <a:r>
              <a:rPr lang="nb-NO" dirty="0" smtClean="0"/>
              <a:t>, muntlig, form </a:t>
            </a:r>
            <a:r>
              <a:rPr lang="nb-NO" dirty="0" smtClean="0"/>
              <a:t>osv. irrelevant</a:t>
            </a:r>
            <a:endParaRPr lang="nb-NO" dirty="0" smtClean="0"/>
          </a:p>
          <a:p>
            <a:r>
              <a:rPr lang="nb-NO" dirty="0" smtClean="0"/>
              <a:t>Rett til å varsle – lovfestet </a:t>
            </a:r>
            <a:r>
              <a:rPr lang="nb-NO" dirty="0" err="1" smtClean="0"/>
              <a:t>aml</a:t>
            </a:r>
            <a:r>
              <a:rPr lang="nb-NO" dirty="0" smtClean="0"/>
              <a:t>. </a:t>
            </a:r>
            <a:r>
              <a:rPr lang="nb-NO" dirty="0" smtClean="0"/>
              <a:t>§ </a:t>
            </a:r>
            <a:r>
              <a:rPr lang="nb-NO" dirty="0" smtClean="0"/>
              <a:t>2 A-1 </a:t>
            </a:r>
            <a:endParaRPr lang="nb-NO" dirty="0" smtClean="0"/>
          </a:p>
          <a:p>
            <a:r>
              <a:rPr lang="nb-NO" dirty="0" smtClean="0"/>
              <a:t>Kravet til forsvarlighet ved varslingen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9388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Varsling om kritikkverdige forhold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b-NO" dirty="0" smtClean="0"/>
              <a:t>Jus:</a:t>
            </a:r>
          </a:p>
          <a:p>
            <a:r>
              <a:rPr lang="nb-NO" dirty="0" smtClean="0"/>
              <a:t>Rett til å varsle – ønsket tilstand..</a:t>
            </a:r>
          </a:p>
          <a:p>
            <a:r>
              <a:rPr lang="nb-NO" dirty="0" smtClean="0"/>
              <a:t>Forsvarlig fremgangsmåte ved varsling</a:t>
            </a:r>
          </a:p>
          <a:p>
            <a:r>
              <a:rPr lang="nb-NO" dirty="0" smtClean="0"/>
              <a:t>Forbud mot gjengjeldelse</a:t>
            </a:r>
          </a:p>
          <a:p>
            <a:pPr marL="0" indent="0">
              <a:buNone/>
            </a:pPr>
            <a:r>
              <a:rPr lang="nb-NO" dirty="0" smtClean="0"/>
              <a:t>Psykologi: </a:t>
            </a:r>
          </a:p>
          <a:p>
            <a:r>
              <a:rPr lang="nb-NO" dirty="0" smtClean="0"/>
              <a:t>Utvikling av varslingskompetanse – leder og tillitsvalgte</a:t>
            </a:r>
          </a:p>
          <a:p>
            <a:r>
              <a:rPr lang="nb-NO" dirty="0" smtClean="0"/>
              <a:t>Trygghet for varsler(e) og den (de) det varsles mot</a:t>
            </a:r>
          </a:p>
          <a:p>
            <a:r>
              <a:rPr lang="nb-NO" dirty="0" smtClean="0"/>
              <a:t>At varsling skjer på en hensiktsmessig og forsvarlig måte </a:t>
            </a:r>
          </a:p>
          <a:p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1283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Utfordringer i praksis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Man tar spilleren og ikke ballen</a:t>
            </a:r>
          </a:p>
          <a:p>
            <a:pPr marL="0" indent="0">
              <a:buNone/>
            </a:pPr>
            <a:r>
              <a:rPr lang="nb-NO" dirty="0" smtClean="0"/>
              <a:t>   - oppmerksomheten dreies fra innhold i varselet over til varsleren som person/personlighet og handlinger.</a:t>
            </a:r>
          </a:p>
          <a:p>
            <a:r>
              <a:rPr lang="nb-NO" dirty="0" smtClean="0"/>
              <a:t>Sannhetens øyeblikk</a:t>
            </a:r>
          </a:p>
          <a:p>
            <a:pPr marL="0" indent="0">
              <a:buNone/>
            </a:pPr>
            <a:r>
              <a:rPr lang="nb-NO" dirty="0" smtClean="0"/>
              <a:t>-organisasjonskulturen </a:t>
            </a:r>
            <a:r>
              <a:rPr lang="nb-NO" dirty="0" smtClean="0"/>
              <a:t>manifesterer </a:t>
            </a:r>
            <a:r>
              <a:rPr lang="nb-NO" dirty="0" smtClean="0"/>
              <a:t>seg i det øyeblikk en arbeidstaker varsler om kritikkverdige forhold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3011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Straffbare forhold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Helt andre vurderinger som er sentrale</a:t>
            </a:r>
          </a:p>
          <a:p>
            <a:r>
              <a:rPr lang="nb-NO" dirty="0" smtClean="0"/>
              <a:t>Politiet – ikke arbeidsgiver som skal avdekke hva som har skjedd</a:t>
            </a:r>
          </a:p>
          <a:p>
            <a:r>
              <a:rPr lang="nb-NO" dirty="0" smtClean="0"/>
              <a:t>Bevisforspillelsesfaren – snakk med færrest mulig om det som har skjedd</a:t>
            </a:r>
          </a:p>
          <a:p>
            <a:r>
              <a:rPr lang="nb-NO" dirty="0" smtClean="0"/>
              <a:t>Ansvaret for prosessen rundt handlingen som sådan tilligger </a:t>
            </a:r>
            <a:r>
              <a:rPr lang="nb-NO" dirty="0" smtClean="0"/>
              <a:t>politi/påtalemyndighet og rettsvesen </a:t>
            </a:r>
            <a:r>
              <a:rPr lang="nb-NO" dirty="0" smtClean="0"/>
              <a:t>.. formelt</a:t>
            </a:r>
          </a:p>
        </p:txBody>
      </p:sp>
    </p:spTree>
    <p:extLst>
      <p:ext uri="{BB962C8B-B14F-4D97-AF65-F5344CB8AC3E}">
        <p14:creationId xmlns:p14="http://schemas.microsoft.com/office/powerpoint/2010/main" val="369417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Hvordan håndterer vi det?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454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Anmeldelse, etterforskning og bevissikring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Hvem anmelder? </a:t>
            </a:r>
          </a:p>
          <a:p>
            <a:pPr lvl="1"/>
            <a:r>
              <a:rPr lang="nb-NO" dirty="0" smtClean="0"/>
              <a:t>Fornærmede</a:t>
            </a:r>
          </a:p>
          <a:p>
            <a:pPr lvl="1"/>
            <a:r>
              <a:rPr lang="nb-NO" dirty="0" smtClean="0"/>
              <a:t>Arbeidsgiver/oppdragsgiver/andre</a:t>
            </a:r>
          </a:p>
          <a:p>
            <a:pPr marL="457200" lvl="1" indent="0">
              <a:buNone/>
            </a:pPr>
            <a:endParaRPr lang="nb-NO" dirty="0" smtClean="0"/>
          </a:p>
          <a:p>
            <a:r>
              <a:rPr lang="nb-NO" dirty="0" smtClean="0"/>
              <a:t>Bistand fra advokat</a:t>
            </a:r>
          </a:p>
          <a:p>
            <a:pPr lvl="1"/>
            <a:r>
              <a:rPr lang="nb-NO" dirty="0" smtClean="0"/>
              <a:t>Rett til bistandsadvokat </a:t>
            </a:r>
          </a:p>
          <a:p>
            <a:pPr lvl="1"/>
            <a:r>
              <a:rPr lang="nb-NO" dirty="0" smtClean="0"/>
              <a:t>Hva kan advokat bistå med</a:t>
            </a:r>
          </a:p>
          <a:p>
            <a:pPr marL="0" indent="0">
              <a:buNone/>
            </a:pP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001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Etterforskning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Straffeprosesslovens § 224</a:t>
            </a:r>
          </a:p>
          <a:p>
            <a:r>
              <a:rPr lang="nb-NO" dirty="0" smtClean="0"/>
              <a:t>Hvordan anmelde?</a:t>
            </a:r>
          </a:p>
          <a:p>
            <a:r>
              <a:rPr lang="nb-NO" dirty="0" smtClean="0"/>
              <a:t>Viktige faktorer i en anmeldelse</a:t>
            </a:r>
          </a:p>
          <a:p>
            <a:r>
              <a:rPr lang="nb-NO" dirty="0" smtClean="0"/>
              <a:t>Tidsmomentet</a:t>
            </a:r>
          </a:p>
          <a:p>
            <a:r>
              <a:rPr lang="nb-NO" dirty="0" smtClean="0"/>
              <a:t>Tid/sted</a:t>
            </a:r>
          </a:p>
          <a:p>
            <a:r>
              <a:rPr lang="nb-NO" dirty="0" smtClean="0"/>
              <a:t>Bevis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39269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Bevis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Alt </a:t>
            </a:r>
            <a:r>
              <a:rPr lang="nb-NO" dirty="0" smtClean="0"/>
              <a:t>som kan underbygge det anmeldte forhold</a:t>
            </a:r>
          </a:p>
          <a:p>
            <a:endParaRPr lang="nb-NO" dirty="0" smtClean="0"/>
          </a:p>
          <a:p>
            <a:pPr lvl="1"/>
            <a:r>
              <a:rPr lang="nb-NO" dirty="0" smtClean="0"/>
              <a:t>Fornærmedes </a:t>
            </a:r>
            <a:r>
              <a:rPr lang="nb-NO" dirty="0" smtClean="0"/>
              <a:t>forklaring/ mistenktes </a:t>
            </a:r>
            <a:r>
              <a:rPr lang="nb-NO" dirty="0" smtClean="0"/>
              <a:t>forklaring</a:t>
            </a:r>
          </a:p>
          <a:p>
            <a:pPr lvl="1"/>
            <a:r>
              <a:rPr lang="nb-NO" dirty="0" smtClean="0"/>
              <a:t>Vitner </a:t>
            </a:r>
            <a:endParaRPr lang="nb-NO" dirty="0" smtClean="0"/>
          </a:p>
          <a:p>
            <a:pPr lvl="1"/>
            <a:r>
              <a:rPr lang="nb-NO" dirty="0" smtClean="0"/>
              <a:t>Tekniske spor</a:t>
            </a:r>
          </a:p>
          <a:p>
            <a:pPr lvl="1"/>
            <a:r>
              <a:rPr lang="nb-NO" dirty="0" smtClean="0"/>
              <a:t>Modus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2812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Beviskrav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Bevises </a:t>
            </a:r>
            <a:r>
              <a:rPr lang="nb-NO" dirty="0" smtClean="0"/>
              <a:t>ut over enhver rimelig og fornuftig tvil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01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Oppreisning og erstatning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Den som har blitt utsatt for seksuell trakassering kan kreve oppreisning og erstatning (</a:t>
            </a:r>
            <a:r>
              <a:rPr lang="nb-NO" dirty="0" err="1" smtClean="0"/>
              <a:t>ldl</a:t>
            </a:r>
            <a:r>
              <a:rPr lang="nb-NO" dirty="0" smtClean="0"/>
              <a:t>. § 38 første ledd)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Arbeidsgiver har et ansvar selv om arbeidsgiver ikke selv kan bebreides (</a:t>
            </a:r>
            <a:r>
              <a:rPr lang="nb-NO" dirty="0" err="1" smtClean="0"/>
              <a:t>ldl</a:t>
            </a:r>
            <a:r>
              <a:rPr lang="nb-NO" dirty="0" smtClean="0"/>
              <a:t>. § 38 annet ledd).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Oppdragsgivere har et ansvar dersom de kan bebreides.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3403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</a:t>
            </a:r>
            <a:r>
              <a:rPr lang="nb-NO" dirty="0" smtClean="0"/>
              <a:t>rstatning: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Kontoret for voldsoffererstatning</a:t>
            </a:r>
          </a:p>
          <a:p>
            <a:r>
              <a:rPr lang="nb-NO" dirty="0" smtClean="0"/>
              <a:t>Krav om politianmeldelse</a:t>
            </a:r>
          </a:p>
          <a:p>
            <a:r>
              <a:rPr lang="nb-NO" dirty="0" smtClean="0"/>
              <a:t>Beviskrav: sannsynlighetsovervekt nok</a:t>
            </a:r>
          </a:p>
          <a:p>
            <a:r>
              <a:rPr lang="nb-NO" dirty="0" smtClean="0"/>
              <a:t>Går inn i bevisvurderingen</a:t>
            </a:r>
          </a:p>
          <a:p>
            <a:r>
              <a:rPr lang="nb-NO" dirty="0" smtClean="0"/>
              <a:t>Erstatning/oppreisning gjengjeldelse – krever dom for kravet ved uenighet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07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Gjengjeldelse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”</a:t>
            </a:r>
            <a:r>
              <a:rPr lang="nb-NO" i="1" dirty="0" smtClean="0"/>
              <a:t>Det er forbudt å gjengjelde mot noen som har fremmet klage om brudd på denne loven, eller som har gitt uttrykk for at klage kan bli fremmet, med mindre vedkommende har opptrådt grovt uaktsomt.</a:t>
            </a:r>
            <a:r>
              <a:rPr lang="nb-NO" dirty="0" smtClean="0"/>
              <a:t>” (</a:t>
            </a:r>
            <a:r>
              <a:rPr lang="nb-NO" dirty="0" err="1" smtClean="0"/>
              <a:t>ldl</a:t>
            </a:r>
            <a:r>
              <a:rPr lang="nb-NO" dirty="0" smtClean="0"/>
              <a:t>. § 14)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342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skal organisasjonene gjøre?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2618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b-NO" dirty="0" smtClean="0"/>
              <a:t>Kontakttelefon for seksuell trakassering i kulturlivet</a:t>
            </a:r>
          </a:p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dirty="0" smtClean="0"/>
              <a:t>T: 940 87 929</a:t>
            </a:r>
          </a:p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dirty="0" err="1" smtClean="0"/>
              <a:t>www.balansekunstprosjektet.no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4314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dirty="0" smtClean="0"/>
              <a:t>10 bud til deg som opplever seksuell trakassering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055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10 bud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87278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nb-NO" i="1" dirty="0" smtClean="0"/>
              <a:t>Seksuell trakassering er enhver form for uønsket seksuell oppmerksomhet som har som formål eller virkning å være krenkende, skremmende, fiendtlig, nedverdigende, ydmykende eller plagsom. </a:t>
            </a:r>
          </a:p>
          <a:p>
            <a:pPr marL="514350" indent="-514350">
              <a:buAutoNum type="arabicPeriod"/>
            </a:pPr>
            <a:endParaRPr lang="nb-NO" dirty="0" smtClean="0"/>
          </a:p>
          <a:p>
            <a:pPr marL="514350" indent="-514350">
              <a:buAutoNum type="arabicPeriod"/>
            </a:pPr>
            <a:r>
              <a:rPr lang="nb-NO" dirty="0" smtClean="0"/>
              <a:t>Ingen skal utsettes for seksuell trakassering</a:t>
            </a:r>
          </a:p>
          <a:p>
            <a:pPr marL="514350" indent="-514350">
              <a:buAutoNum type="arabicPeriod"/>
            </a:pPr>
            <a:r>
              <a:rPr lang="nb-NO" dirty="0" smtClean="0"/>
              <a:t>Seksuell trakassering er forbudt</a:t>
            </a:r>
          </a:p>
          <a:p>
            <a:pPr marL="514350" indent="-514350">
              <a:buAutoNum type="arabicPeriod"/>
            </a:pPr>
            <a:r>
              <a:rPr lang="nb-NO" dirty="0" smtClean="0"/>
              <a:t>Det avgjørende er hvordan DU opplever situasjonen</a:t>
            </a:r>
          </a:p>
          <a:p>
            <a:pPr marL="514350" indent="-514350">
              <a:buAutoNum type="arabicPeriod"/>
            </a:pPr>
            <a:r>
              <a:rPr lang="nb-NO" dirty="0" smtClean="0"/>
              <a:t>Bevisbyrden ligger hos den som trakasserer</a:t>
            </a:r>
          </a:p>
          <a:p>
            <a:pPr marL="514350" indent="-514350">
              <a:buAutoNum type="arabicPeriod"/>
            </a:pPr>
            <a:r>
              <a:rPr lang="nb-NO" dirty="0" smtClean="0"/>
              <a:t>Seksuelle overgrep er straffbart og skal håndteres av politiet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nb-NO" dirty="0" smtClean="0"/>
              <a:t>Det er forbudt å gjengjelde mot varsler om seksuell trakassering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nb-NO" dirty="0" smtClean="0"/>
              <a:t>Arbeidsgivere og oppdragsgivere skal drive aktiv forebygging </a:t>
            </a:r>
          </a:p>
          <a:p>
            <a:pPr marL="514350" indent="-514350">
              <a:buAutoNum type="arabicPeriod"/>
            </a:pPr>
            <a:r>
              <a:rPr lang="nb-NO" dirty="0"/>
              <a:t>Si fra om du har blitt utsatt for seksuell trakassering</a:t>
            </a:r>
          </a:p>
          <a:p>
            <a:pPr marL="514350" indent="-514350">
              <a:buAutoNum type="arabicPeriod"/>
            </a:pPr>
            <a:r>
              <a:rPr lang="nb-NO" dirty="0"/>
              <a:t>Si fra om du vet om andre som har blitt utsatt for seksuell </a:t>
            </a:r>
            <a:r>
              <a:rPr lang="nb-NO" dirty="0" smtClean="0"/>
              <a:t>trakassering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nb-NO" dirty="0" smtClean="0"/>
              <a:t>Det er alltid hjelp </a:t>
            </a:r>
            <a:r>
              <a:rPr lang="nb-NO" smtClean="0"/>
              <a:t>å få!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4692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Hva har skjedd?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7460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</a:t>
            </a:r>
            <a:r>
              <a:rPr lang="nb-NO" dirty="0" smtClean="0"/>
              <a:t>rakassering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nb-NO" dirty="0" smtClean="0"/>
          </a:p>
          <a:p>
            <a:pPr marL="457200" lvl="1" indent="0">
              <a:buNone/>
            </a:pPr>
            <a:r>
              <a:rPr lang="nb-NO" dirty="0" smtClean="0"/>
              <a:t>”</a:t>
            </a:r>
            <a:r>
              <a:rPr lang="nb-NO" i="1" dirty="0" smtClean="0"/>
              <a:t>Arbeidstaker skal ikke utsettes for trakassering eller annen utilbørlig opptreden.</a:t>
            </a:r>
            <a:r>
              <a:rPr lang="nb-NO" dirty="0" smtClean="0"/>
              <a:t>” (</a:t>
            </a:r>
            <a:r>
              <a:rPr lang="nb-NO" dirty="0" err="1" smtClean="0"/>
              <a:t>aml</a:t>
            </a:r>
            <a:r>
              <a:rPr lang="nb-NO" dirty="0" smtClean="0"/>
              <a:t>. § 4-3 (3)) </a:t>
            </a:r>
          </a:p>
          <a:p>
            <a:pPr marL="0" indent="0">
              <a:buNone/>
            </a:pPr>
            <a:endParaRPr lang="nb-NO" dirty="0" smtClean="0"/>
          </a:p>
          <a:p>
            <a:pPr marL="457200" lvl="1" indent="0">
              <a:buNone/>
            </a:pPr>
            <a:r>
              <a:rPr lang="nb-NO" dirty="0" smtClean="0"/>
              <a:t>”</a:t>
            </a:r>
            <a:r>
              <a:rPr lang="nb-NO" i="1" dirty="0" smtClean="0"/>
              <a:t>Trakassering [</a:t>
            </a:r>
            <a:r>
              <a:rPr lang="mr-IN" i="1" dirty="0" smtClean="0"/>
              <a:t>…</a:t>
            </a:r>
            <a:r>
              <a:rPr lang="nb-NO" i="1" dirty="0" smtClean="0"/>
              <a:t>] </a:t>
            </a:r>
            <a:r>
              <a:rPr lang="nb-NO" i="1" dirty="0"/>
              <a:t>o</a:t>
            </a:r>
            <a:r>
              <a:rPr lang="nb-NO" i="1" dirty="0" smtClean="0"/>
              <a:t>g seksuell trakassering er forbudt.</a:t>
            </a:r>
            <a:r>
              <a:rPr lang="nb-NO" dirty="0" smtClean="0"/>
              <a:t>” (</a:t>
            </a:r>
            <a:r>
              <a:rPr lang="nb-NO" dirty="0" err="1" smtClean="0"/>
              <a:t>ldl</a:t>
            </a:r>
            <a:r>
              <a:rPr lang="nb-NO" dirty="0" smtClean="0"/>
              <a:t>. § 13 første ledd)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5409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Trakassering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”</a:t>
            </a:r>
            <a:r>
              <a:rPr lang="mr-IN" i="1" dirty="0" smtClean="0"/>
              <a:t>…</a:t>
            </a:r>
            <a:r>
              <a:rPr lang="nb-NO" i="1" dirty="0" smtClean="0"/>
              <a:t>handlinger</a:t>
            </a:r>
            <a:r>
              <a:rPr lang="nb-NO" i="1" dirty="0"/>
              <a:t>, unnlatelser eller ytringer som har som formål eller virkning å være krenkende, skremmende, fiendtlige, nedverdigende eller ydmykende</a:t>
            </a:r>
            <a:r>
              <a:rPr lang="nb-NO" i="1" dirty="0" smtClean="0"/>
              <a:t>.</a:t>
            </a:r>
            <a:r>
              <a:rPr lang="nb-NO" dirty="0" smtClean="0"/>
              <a:t>” (</a:t>
            </a:r>
            <a:r>
              <a:rPr lang="nb-NO" dirty="0" err="1" smtClean="0"/>
              <a:t>ldl</a:t>
            </a:r>
            <a:r>
              <a:rPr lang="nb-NO" dirty="0" smtClean="0"/>
              <a:t>. § 13 annet ledd)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70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”I vurderingen av om det foreligger trakassering må det legges betydelig vekt på den subjektive opplevelsen til den som utsettes for ytringen eller handlingen.”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1200" i="1" dirty="0" err="1" smtClean="0"/>
              <a:t>Prop</a:t>
            </a:r>
            <a:r>
              <a:rPr lang="nb-NO" sz="1200" i="1" dirty="0"/>
              <a:t>. 81 L (</a:t>
            </a:r>
            <a:r>
              <a:rPr lang="nb-NO" sz="1200" i="1" dirty="0" smtClean="0"/>
              <a:t>2016-2017) </a:t>
            </a:r>
            <a:r>
              <a:rPr lang="nb-NO" sz="1200" i="1" dirty="0"/>
              <a:t>s. </a:t>
            </a:r>
            <a:r>
              <a:rPr lang="nb-NO" sz="1200" i="1" dirty="0" smtClean="0"/>
              <a:t>320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384613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dirty="0" smtClean="0"/>
              <a:t>LDO: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Gjentakende, vedvarende og/eller grove handlinger eller ytringer 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Et enkeltstående tilfelle kan også være trakassering. I slike tilfeller kreves det mer.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Der det er en ubalanse i styrkeforholdet eller maktforholdet, er dette skjerpende.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Virker krenkende, skremmende, fiendtlige eller nedverdigende. 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Plaging, utfrysing, sårende fleiping og erting. 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For eksempel kommentarer eller handlinger knyttet til noens etnisitet, kjønn, legning eller nedsatte funksjonsevne.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89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v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Svart .thmx</Template>
  <TotalTime>2735</TotalTime>
  <Words>1220</Words>
  <Application>Microsoft Macintosh PowerPoint</Application>
  <PresentationFormat>Skjermfremvisning (4:3)</PresentationFormat>
  <Paragraphs>213</Paragraphs>
  <Slides>40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40</vt:i4>
      </vt:variant>
    </vt:vector>
  </HeadingPairs>
  <TitlesOfParts>
    <vt:vector size="44" baseType="lpstr">
      <vt:lpstr>Calibri</vt:lpstr>
      <vt:lpstr>Mangal</vt:lpstr>
      <vt:lpstr>Arial</vt:lpstr>
      <vt:lpstr>Svart</vt:lpstr>
      <vt:lpstr>#metoo</vt:lpstr>
      <vt:lpstr>PowerPoint-presentasjon</vt:lpstr>
      <vt:lpstr>PowerPoint-presentasjon</vt:lpstr>
      <vt:lpstr>PowerPoint-presentasjon</vt:lpstr>
      <vt:lpstr>PowerPoint-presentasjon</vt:lpstr>
      <vt:lpstr>Trakassering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Straffbare forhold</vt:lpstr>
      <vt:lpstr>Bevisbyrde</vt:lpstr>
      <vt:lpstr>PowerPoint-presentasjon</vt:lpstr>
      <vt:lpstr>PowerPoint-presentasjon</vt:lpstr>
      <vt:lpstr>PowerPoint-presentasjon</vt:lpstr>
      <vt:lpstr>Ansvar for å forebygge</vt:lpstr>
      <vt:lpstr>Arbeidsgivers plikt til å forebygge og hindre trakassering</vt:lpstr>
      <vt:lpstr>PowerPoint-presentasjon</vt:lpstr>
      <vt:lpstr>  Hva gjør du hvis du ser eller opplever trakassering? </vt:lpstr>
      <vt:lpstr>Arbeidstakers medvirkningsplikt </vt:lpstr>
      <vt:lpstr>Hva gjør ledere som mottar rapport om trakassering?</vt:lpstr>
      <vt:lpstr>Begrepet varsling</vt:lpstr>
      <vt:lpstr>Varsling om kritikkverdige forhold</vt:lpstr>
      <vt:lpstr>Utfordringer i praksis</vt:lpstr>
      <vt:lpstr>Straffbare forhold</vt:lpstr>
      <vt:lpstr>Anmeldelse, etterforskning og bevissikring</vt:lpstr>
      <vt:lpstr>Etterforskning</vt:lpstr>
      <vt:lpstr>Bevis</vt:lpstr>
      <vt:lpstr>Beviskrav</vt:lpstr>
      <vt:lpstr>Oppreisning og erstatning</vt:lpstr>
      <vt:lpstr>Erstatning:</vt:lpstr>
      <vt:lpstr>Gjengjeldelse</vt:lpstr>
      <vt:lpstr>Hva skal organisasjonene gjøre?</vt:lpstr>
      <vt:lpstr>PowerPoint-presentasjon</vt:lpstr>
      <vt:lpstr>PowerPoint-presentasjon</vt:lpstr>
      <vt:lpstr>PowerPoint-presentasjon</vt:lpstr>
    </vt:vector>
  </TitlesOfParts>
  <Company>Graasvold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Hans Marius Graasvold</dc:creator>
  <cp:lastModifiedBy>Hans Marius Graasvold</cp:lastModifiedBy>
  <cp:revision>49</cp:revision>
  <cp:lastPrinted>2018-01-09T07:33:01Z</cp:lastPrinted>
  <dcterms:created xsi:type="dcterms:W3CDTF">2018-01-03T11:06:03Z</dcterms:created>
  <dcterms:modified xsi:type="dcterms:W3CDTF">2018-01-10T11:02:09Z</dcterms:modified>
</cp:coreProperties>
</file>